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57" r:id="rId3"/>
    <p:sldId id="259" r:id="rId4"/>
    <p:sldId id="260" r:id="rId5"/>
    <p:sldId id="269" r:id="rId6"/>
    <p:sldId id="262" r:id="rId7"/>
    <p:sldId id="27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DE7EF0-A8E0-4EBE-9EE4-75ADFD243AFE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4864A6-676F-4A6F-A2E8-7B4FD4D778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0521" y="188640"/>
            <a:ext cx="4870436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ГУО </a:t>
            </a:r>
            <a:r>
              <a:rPr lang="ru-RU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«Средняя школа № 40 г. </a:t>
            </a:r>
            <a:r>
              <a:rPr lang="ru-RU" b="1" i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Могилёва</a:t>
            </a:r>
            <a:r>
              <a:rPr lang="ru-RU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»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5778" y="3573016"/>
            <a:ext cx="3967305" cy="163121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Подготовила и провела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учитель начальных классов</a:t>
            </a:r>
            <a:endParaRPr lang="en-US" sz="20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ea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ГУО </a:t>
            </a:r>
            <a:r>
              <a:rPr lang="ru-RU" sz="2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«Средняя школа №40 </a:t>
            </a:r>
          </a:p>
          <a:p>
            <a:pPr algn="ctr" eaLnBrk="0" hangingPunct="0">
              <a:defRPr/>
            </a:pPr>
            <a:r>
              <a:rPr lang="ru-RU" sz="2000" b="1" i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г</a:t>
            </a:r>
            <a:r>
              <a:rPr lang="ru-RU" sz="2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. </a:t>
            </a:r>
            <a:r>
              <a:rPr lang="ru-RU" sz="2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Могилёва</a:t>
            </a:r>
            <a:r>
              <a:rPr lang="ru-RU" sz="2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»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Цитович Ирина Николаевна</a:t>
            </a:r>
            <a:endParaRPr lang="ru-RU" sz="2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124744"/>
            <a:ext cx="6912768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indent="450850" eaLnBrk="0" hangingPunct="0">
              <a:defRPr/>
            </a:pPr>
            <a:r>
              <a:rPr lang="ru-RU" sz="3200" b="1" i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   Презентация к  уроку </a:t>
            </a:r>
            <a:endParaRPr lang="ru-RU" sz="32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indent="450850" eaLnBrk="0" hangingPunct="0">
              <a:defRPr/>
            </a:pPr>
            <a:r>
              <a:rPr lang="ru-RU" sz="3200" b="1" i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         русского языка</a:t>
            </a:r>
            <a:endParaRPr lang="ru-RU" sz="3200" b="1" dirty="0">
              <a:ln w="11430"/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indent="450850" algn="ctr" eaLnBrk="0" hangingPunct="0">
              <a:defRPr/>
            </a:pP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во   2 </a:t>
            </a:r>
            <a:r>
              <a:rPr lang="ru-RU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«В» классе по теме 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25983" y="2780928"/>
            <a:ext cx="797526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«Правописание парных звонких и глухих согласных</a:t>
            </a:r>
          </a:p>
          <a:p>
            <a:pPr algn="ctr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корне слова»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3427297" y="6137553"/>
            <a:ext cx="22894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r>
              <a:rPr lang="ru-RU" b="1" i="1" dirty="0" err="1" smtClean="0">
                <a:cs typeface="Times New Roman" pitchFamily="18" charset="0"/>
              </a:rPr>
              <a:t>Могилёв</a:t>
            </a:r>
            <a:r>
              <a:rPr lang="ru-RU" b="1" i="1" dirty="0" smtClean="0">
                <a:cs typeface="Times New Roman" pitchFamily="18" charset="0"/>
              </a:rPr>
              <a:t>, </a:t>
            </a:r>
            <a:r>
              <a:rPr lang="ru-RU" b="1" i="1" dirty="0" smtClean="0">
                <a:cs typeface="Times New Roman" pitchFamily="18" charset="0"/>
              </a:rPr>
              <a:t>2017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7672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ru-RU" sz="4400" dirty="0" smtClean="0"/>
              <a:t>1.Река, коза.</a:t>
            </a:r>
          </a:p>
          <a:p>
            <a:pPr marL="365760" lvl="1" indent="0">
              <a:buNone/>
            </a:pPr>
            <a:endParaRPr lang="ru-RU" sz="4400" dirty="0" smtClean="0"/>
          </a:p>
          <a:p>
            <a:pPr marL="365760" lvl="1" indent="0">
              <a:buNone/>
            </a:pPr>
            <a:r>
              <a:rPr lang="ru-RU" sz="4400" dirty="0" smtClean="0"/>
              <a:t>2. Ошибка, труд.</a:t>
            </a:r>
          </a:p>
        </p:txBody>
      </p:sp>
    </p:spTree>
    <p:extLst>
      <p:ext uri="{BB962C8B-B14F-4D97-AF65-F5344CB8AC3E}">
        <p14:creationId xmlns:p14="http://schemas.microsoft.com/office/powerpoint/2010/main" val="4524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20880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Подчеркните согласный и рядом гласный в проверочных словах</a:t>
            </a:r>
          </a:p>
          <a:p>
            <a:endParaRPr lang="ru-RU" sz="3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Глаз – глаза, </a:t>
            </a:r>
            <a:r>
              <a:rPr lang="ru-RU" sz="3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уб – зубы, нос- носы.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94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416824" cy="62978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Допиши предложения словами с противоположным значением.</a:t>
            </a:r>
          </a:p>
          <a:p>
            <a:pPr marL="45720" indent="0">
              <a:buNone/>
            </a:pPr>
            <a:endParaRPr lang="ru-RU" sz="36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Собака – друг человека, а волк … . </a:t>
            </a:r>
          </a:p>
          <a:p>
            <a:pPr marL="45720" indent="0">
              <a:buNone/>
            </a:pPr>
            <a:endParaRPr lang="ru-RU" sz="36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Река широкая, </a:t>
            </a:r>
            <a:r>
              <a:rPr lang="ru-RU" sz="36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ручей … .</a:t>
            </a:r>
          </a:p>
          <a:p>
            <a:pPr marL="45720" indent="0">
              <a:buNone/>
            </a:pPr>
            <a:endParaRPr lang="ru-RU" sz="36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Чеснок горький, а яблоко … .</a:t>
            </a:r>
            <a:endParaRPr lang="ru-RU" sz="36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344816" cy="56498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Прочитай. Найди ошибки. Исправь ошибки.</a:t>
            </a:r>
          </a:p>
          <a:p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Больной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зуп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острый нош, сильный </a:t>
            </a:r>
            <a:r>
              <a:rPr lang="ru-RU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морос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0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731520"/>
            <a:ext cx="6624736" cy="6126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Тест.</a:t>
            </a:r>
          </a:p>
          <a:p>
            <a:pPr marL="45720" indent="0">
              <a:buNone/>
            </a:pPr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каком ряду верно закончено правило:</a:t>
            </a:r>
          </a:p>
          <a:p>
            <a:pPr marL="45720" indent="0">
              <a:buNone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«Чтобы проверить парный согласный в корне слова, надо подобрать такое проверочное слово,…»</a:t>
            </a:r>
          </a:p>
          <a:p>
            <a:pPr marL="45720" indent="0">
              <a:buNone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чтобы на гласный падало ударение;</a:t>
            </a:r>
          </a:p>
          <a:p>
            <a:pPr marL="45720" indent="0">
              <a:buNone/>
            </a:pPr>
            <a:endParaRPr lang="ru-RU" sz="26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чтобы после парного согласного стоял гласный;</a:t>
            </a:r>
          </a:p>
          <a:p>
            <a:pPr marL="45720" indent="0">
              <a:buNone/>
            </a:pPr>
            <a:endParaRPr lang="ru-RU" sz="26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>
              <a:buNone/>
            </a:pP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чтобы на согласный падало ударение.</a:t>
            </a:r>
          </a:p>
        </p:txBody>
      </p:sp>
    </p:spTree>
    <p:extLst>
      <p:ext uri="{BB962C8B-B14F-4D97-AF65-F5344CB8AC3E}">
        <p14:creationId xmlns:p14="http://schemas.microsoft.com/office/powerpoint/2010/main" val="17153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6480720" cy="105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        </a:t>
            </a:r>
            <a:r>
              <a:rPr lang="ru-RU" sz="4800" dirty="0" smtClean="0">
                <a:solidFill>
                  <a:srgbClr val="00B0F0"/>
                </a:solidFill>
              </a:rPr>
              <a:t>Орфограммы:   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556792"/>
            <a:ext cx="8856984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/                \   </a:t>
            </a:r>
          </a:p>
          <a:p>
            <a:pPr marL="0" indent="0">
              <a:buNone/>
            </a:pPr>
            <a:r>
              <a:rPr lang="ru-RU" sz="3600" dirty="0"/>
              <a:t>п</a:t>
            </a:r>
            <a:r>
              <a:rPr lang="ru-RU" sz="3600" dirty="0" smtClean="0"/>
              <a:t>равописание          правописание</a:t>
            </a:r>
          </a:p>
          <a:p>
            <a:pPr marL="0" indent="0">
              <a:buNone/>
            </a:pPr>
            <a:r>
              <a:rPr lang="ru-RU" sz="3600" dirty="0" smtClean="0"/>
              <a:t>безударных             парных звонких</a:t>
            </a:r>
            <a:r>
              <a:rPr lang="en-US" sz="3600" dirty="0" smtClean="0"/>
              <a:t> </a:t>
            </a:r>
            <a:r>
              <a:rPr lang="ru-RU" sz="3600" dirty="0" smtClean="0"/>
              <a:t>         гласных в корне      и глухих согласных</a:t>
            </a:r>
          </a:p>
          <a:p>
            <a:pPr marL="0" indent="0">
              <a:buNone/>
            </a:pPr>
            <a:r>
              <a:rPr lang="ru-RU" sz="3600" dirty="0" smtClean="0"/>
              <a:t>слова                      в корне слова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776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8288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Чему будем учиться  на уроке: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564905"/>
            <a:ext cx="874846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1) Учиться находить слова с парными  зв</a:t>
            </a:r>
            <a:r>
              <a:rPr lang="ru-RU" sz="3200" b="1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онкими, </a:t>
            </a:r>
            <a:r>
              <a:rPr lang="ru-RU" sz="3200" b="1" cap="none" spc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гл</a:t>
            </a:r>
            <a:r>
              <a:rPr lang="ru-RU" sz="3200" b="1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ухими</a:t>
            </a:r>
            <a:r>
              <a:rPr lang="ru-RU" sz="3200" b="1" cap="none" spc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согласными в корне слова. </a:t>
            </a:r>
          </a:p>
          <a:p>
            <a:r>
              <a:rPr lang="ru-RU" sz="3200" b="1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2) </a:t>
            </a:r>
            <a:r>
              <a:rPr lang="ru-RU" sz="3200" b="1" dirty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3200" b="1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читься находить слова с безударными  гласными в корне слова.</a:t>
            </a:r>
          </a:p>
          <a:p>
            <a:r>
              <a:rPr lang="ru-RU" sz="3200" b="1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3) </a:t>
            </a:r>
            <a:r>
              <a:rPr lang="ru-RU" sz="3200" b="1" dirty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3200" b="1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читься правильно писать слова с этими орфограммами.</a:t>
            </a:r>
            <a:endParaRPr lang="ru-RU" sz="3200" b="1" cap="none" spc="0" dirty="0">
              <a:ln w="1905"/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68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99731" cy="4536504"/>
          </a:xfrm>
          <a:solidFill>
            <a:schemeClr val="bg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779526" indent="-742950">
              <a:buClrTx/>
              <a:buAutoNum type="arabicParenR"/>
            </a:pPr>
            <a:r>
              <a:rPr lang="ru-RU" sz="4000" dirty="0" smtClean="0"/>
              <a:t>Знать пары звонких- глухих согласных.</a:t>
            </a:r>
          </a:p>
          <a:p>
            <a:pPr marL="779526" indent="-742950">
              <a:buClrTx/>
              <a:buFont typeface="+mj-lt"/>
              <a:buAutoNum type="arabicParenR"/>
            </a:pPr>
            <a:r>
              <a:rPr lang="ru-RU" sz="4000" dirty="0" smtClean="0"/>
              <a:t>Уметь находить корень в словах.</a:t>
            </a:r>
          </a:p>
          <a:p>
            <a:pPr marL="779526" indent="-742950">
              <a:buClrTx/>
              <a:buAutoNum type="arabicParenR"/>
            </a:pPr>
            <a:r>
              <a:rPr lang="ru-RU" sz="4000" dirty="0" smtClean="0"/>
              <a:t>Знать, как проверить парные звонкие, глухие согласные в корне слова.</a:t>
            </a:r>
          </a:p>
          <a:p>
            <a:pPr marL="779526" indent="-742950">
              <a:buClrTx/>
              <a:buAutoNum type="arabicParenR"/>
            </a:pPr>
            <a:r>
              <a:rPr lang="ru-RU" sz="4000" dirty="0" smtClean="0"/>
              <a:t>Знать, как проверить безударный гласный в корне слова.</a:t>
            </a:r>
          </a:p>
          <a:p>
            <a:pPr marL="779526" indent="-742950">
              <a:buClrTx/>
              <a:buAutoNum type="arabicParenR"/>
            </a:pPr>
            <a:r>
              <a:rPr lang="ru-RU" sz="4000" dirty="0" smtClean="0"/>
              <a:t>Красота письма.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83216" cy="14401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4000" dirty="0" smtClean="0">
                <a:solidFill>
                  <a:srgbClr val="00B050"/>
                </a:solidFill>
                <a:latin typeface="+mn-lt"/>
              </a:rPr>
              <a:t>  На что  обратить внимание:</a:t>
            </a:r>
            <a:endParaRPr lang="ru-RU" sz="4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302286" y="5216424"/>
            <a:ext cx="101020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  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350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2564904"/>
            <a:ext cx="8064896" cy="3369761"/>
          </a:xfrm>
        </p:spPr>
        <p:txBody>
          <a:bodyPr>
            <a:noAutofit/>
          </a:bodyPr>
          <a:lstStyle/>
          <a:p>
            <a:r>
              <a:rPr lang="be-BY" sz="3600" dirty="0" smtClean="0"/>
              <a:t>	</a:t>
            </a:r>
            <a:r>
              <a:rPr lang="be-BY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общего у орфограмм правописание парных звонких и глухих согласных в корне слова и правописание безударных гласных в корне слова?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764705"/>
            <a:ext cx="6805308" cy="1656184"/>
          </a:xfrm>
        </p:spPr>
        <p:txBody>
          <a:bodyPr/>
          <a:lstStyle/>
          <a:p>
            <a:pPr marL="182880" indent="0">
              <a:buNone/>
            </a:pPr>
            <a:r>
              <a:rPr lang="be-BY" dirty="0" smtClean="0">
                <a:solidFill>
                  <a:srgbClr val="00B0F0"/>
                </a:solidFill>
              </a:rPr>
              <a:t>Ключевой вопрос.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183880" cy="498688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</a:t>
            </a:r>
            <a:r>
              <a:rPr lang="en-US" sz="4400" dirty="0" smtClean="0"/>
              <a:t>              </a:t>
            </a:r>
            <a:r>
              <a:rPr lang="ru-RU" sz="4400" dirty="0" smtClean="0"/>
              <a:t>  </a:t>
            </a:r>
            <a:r>
              <a:rPr lang="en-US" sz="4400" dirty="0" smtClean="0"/>
              <a:t>[ </a:t>
            </a:r>
            <a:r>
              <a:rPr lang="ru-RU" sz="4400" dirty="0" smtClean="0"/>
              <a:t>Б</a:t>
            </a:r>
            <a:r>
              <a:rPr lang="en-US" sz="4400" dirty="0" smtClean="0"/>
              <a:t>]</a:t>
            </a:r>
            <a:r>
              <a:rPr lang="ru-RU" sz="4400" dirty="0" smtClean="0"/>
              <a:t>– </a:t>
            </a:r>
            <a:r>
              <a:rPr lang="en-US" sz="4400" dirty="0" smtClean="0"/>
              <a:t>[</a:t>
            </a:r>
            <a:r>
              <a:rPr lang="ru-RU" sz="4400" dirty="0" smtClean="0"/>
              <a:t>П</a:t>
            </a:r>
            <a:r>
              <a:rPr lang="en-US" sz="4400" dirty="0" smtClean="0"/>
              <a:t>]     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[</a:t>
            </a:r>
            <a:r>
              <a:rPr lang="ru-RU" sz="4400" dirty="0" smtClean="0"/>
              <a:t>В</a:t>
            </a:r>
            <a:r>
              <a:rPr lang="en-US" sz="4400" dirty="0" smtClean="0"/>
              <a:t>] –</a:t>
            </a:r>
            <a:r>
              <a:rPr lang="ru-RU" sz="4400" dirty="0" smtClean="0"/>
              <a:t> </a:t>
            </a:r>
            <a:r>
              <a:rPr lang="en-US" sz="4400" dirty="0" smtClean="0"/>
              <a:t>[</a:t>
            </a:r>
            <a:r>
              <a:rPr lang="ru-RU" sz="4400" dirty="0" smtClean="0"/>
              <a:t>Ф</a:t>
            </a:r>
            <a:r>
              <a:rPr lang="en-US" sz="4400" dirty="0" smtClean="0"/>
              <a:t>] </a:t>
            </a:r>
            <a:endParaRPr lang="ru-RU" sz="4400" dirty="0" smtClean="0"/>
          </a:p>
          <a:p>
            <a:pPr marL="0" indent="0">
              <a:buNone/>
            </a:pPr>
            <a:r>
              <a:rPr lang="ru-RU" sz="4400" dirty="0"/>
              <a:t> </a:t>
            </a:r>
            <a:r>
              <a:rPr lang="ru-RU" sz="4400" dirty="0" smtClean="0"/>
              <a:t>                </a:t>
            </a:r>
            <a:r>
              <a:rPr lang="en-US" sz="4400" dirty="0" smtClean="0"/>
              <a:t>[</a:t>
            </a:r>
            <a:r>
              <a:rPr lang="ru-RU" sz="4400" dirty="0" smtClean="0"/>
              <a:t>Д</a:t>
            </a:r>
            <a:r>
              <a:rPr lang="en-US" sz="4400" dirty="0" smtClean="0"/>
              <a:t>]</a:t>
            </a:r>
            <a:r>
              <a:rPr lang="ru-RU" sz="4400" dirty="0" smtClean="0"/>
              <a:t>  </a:t>
            </a:r>
            <a:r>
              <a:rPr lang="en-US" sz="4400" dirty="0" smtClean="0"/>
              <a:t>-</a:t>
            </a:r>
            <a:r>
              <a:rPr lang="ru-RU" sz="4400" dirty="0" smtClean="0"/>
              <a:t>  </a:t>
            </a:r>
            <a:r>
              <a:rPr lang="en-US" sz="4400" dirty="0" smtClean="0"/>
              <a:t>[</a:t>
            </a:r>
            <a:r>
              <a:rPr lang="ru-RU" sz="4400" dirty="0" smtClean="0"/>
              <a:t>Т</a:t>
            </a:r>
            <a:r>
              <a:rPr lang="en-US" sz="4400" dirty="0" smtClean="0"/>
              <a:t>]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[</a:t>
            </a:r>
            <a:r>
              <a:rPr lang="ru-RU" sz="4400" dirty="0" smtClean="0"/>
              <a:t>Г</a:t>
            </a:r>
            <a:r>
              <a:rPr lang="en-US" sz="4400" dirty="0" smtClean="0"/>
              <a:t>]  -  [</a:t>
            </a:r>
            <a:r>
              <a:rPr lang="ru-RU" sz="4400" dirty="0" smtClean="0"/>
              <a:t>К</a:t>
            </a:r>
            <a:r>
              <a:rPr lang="en-US" sz="4400" dirty="0" smtClean="0"/>
              <a:t>]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[</a:t>
            </a:r>
            <a:r>
              <a:rPr lang="ru-RU" sz="4400" dirty="0"/>
              <a:t>З</a:t>
            </a:r>
            <a:r>
              <a:rPr lang="en-US" sz="4400" dirty="0" smtClean="0"/>
              <a:t>]  -</a:t>
            </a:r>
            <a:r>
              <a:rPr lang="ru-RU" sz="4400" dirty="0" smtClean="0"/>
              <a:t> </a:t>
            </a:r>
            <a:r>
              <a:rPr lang="en-US" sz="4400" dirty="0" smtClean="0"/>
              <a:t>[</a:t>
            </a:r>
            <a:r>
              <a:rPr lang="ru-RU" sz="4400" dirty="0" smtClean="0"/>
              <a:t>С</a:t>
            </a:r>
            <a:r>
              <a:rPr lang="en-US" sz="4400" dirty="0" smtClean="0"/>
              <a:t>]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             [</a:t>
            </a:r>
            <a:r>
              <a:rPr lang="ru-RU" sz="4400" dirty="0" smtClean="0"/>
              <a:t>Ж</a:t>
            </a:r>
            <a:r>
              <a:rPr lang="en-US" sz="4400" dirty="0" smtClean="0"/>
              <a:t>] - [</a:t>
            </a:r>
            <a:r>
              <a:rPr lang="ru-RU" sz="4400" dirty="0" smtClean="0"/>
              <a:t>Ш</a:t>
            </a:r>
            <a:r>
              <a:rPr lang="en-US" sz="4400" dirty="0" smtClean="0"/>
              <a:t>]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731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704856" cy="37298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1. Что хорошо.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2. Какие ошибки допустил.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3. Как исправить.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4. В каком направлении идти.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Алгоритм: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290638"/>
            <a:ext cx="57150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40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7200800" cy="43924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Берёза, ошибка, коза,</a:t>
            </a:r>
          </a:p>
          <a:p>
            <a:pPr marL="45720" indent="0">
              <a:buNone/>
            </a:pPr>
            <a:endParaRPr lang="ru-RU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" indent="0">
              <a:buNone/>
            </a:pPr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ека, труд, вагон.</a:t>
            </a:r>
            <a:endParaRPr lang="ru-RU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247</TotalTime>
  <Words>329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        Орфограммы:    </vt:lpstr>
      <vt:lpstr>Чему будем учиться  на уроке: </vt:lpstr>
      <vt:lpstr>  На что  обратить внимание:</vt:lpstr>
      <vt:lpstr>Ключевой вопрос.</vt:lpstr>
      <vt:lpstr>Презентация PowerPoint</vt:lpstr>
      <vt:lpstr>   Алгоритм: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Правописание парных звонких и глухих согласных в корне слова</dc:title>
  <dc:creator>User</dc:creator>
  <cp:lastModifiedBy>User</cp:lastModifiedBy>
  <cp:revision>50</cp:revision>
  <dcterms:created xsi:type="dcterms:W3CDTF">2014-05-28T02:42:56Z</dcterms:created>
  <dcterms:modified xsi:type="dcterms:W3CDTF">2017-02-01T10:05:53Z</dcterms:modified>
</cp:coreProperties>
</file>